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6" r:id="rId5"/>
    <p:sldId id="271" r:id="rId6"/>
    <p:sldId id="263" r:id="rId7"/>
    <p:sldId id="279" r:id="rId8"/>
    <p:sldId id="264" r:id="rId9"/>
    <p:sldId id="272" r:id="rId10"/>
    <p:sldId id="277" r:id="rId11"/>
    <p:sldId id="273" r:id="rId12"/>
    <p:sldId id="274" r:id="rId13"/>
    <p:sldId id="275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2727CF-558C-5F88-6E5F-51E7B93148F8}" v="48" dt="2023-03-12T21:46:15.492"/>
    <p1510:client id="{19555A75-104E-594B-AEC6-295EB598235D}" v="4598" dt="2023-03-12T22:03:03.574"/>
    <p1510:client id="{3A56A288-EC46-8320-0B8D-D6980878FC6B}" v="6" dt="2023-03-12T22:23:35.923"/>
    <p1510:client id="{52C88A47-FA2D-5C40-94EE-7ADD933BCB1D}" v="16" dt="2023-03-12T20:45:45.863"/>
    <p1510:client id="{5AF8C6A1-4DE6-5AD4-88F4-024530C2BDFC}" v="556" dt="2023-03-12T21:57:59.209"/>
    <p1510:client id="{77E63D9B-48F4-4444-2111-1F5D968D6A25}" v="298" dt="2023-03-12T03:34:19.381"/>
    <p1510:client id="{AE487A8C-11D4-4F5B-80A0-8094C2EBA1D1}" v="17" dt="2023-03-12T23:50:21.640"/>
    <p1510:client id="{FF213DD4-AF54-C466-A5D6-86E72C4406BF}" v="41" dt="2023-03-12T21:19:11.4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43"/>
  </p:normalViewPr>
  <p:slideViewPr>
    <p:cSldViewPr snapToGrid="0">
      <p:cViewPr>
        <p:scale>
          <a:sx n="110" d="100"/>
          <a:sy n="110" d="100"/>
        </p:scale>
        <p:origin x="8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rophotostock.deviantart.com/art/Binary-Technology-and-Business-424998526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/3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CD1114FB-B49B-B593-895B-18AD043057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Team 7 </a:t>
            </a:r>
            <a:endParaRPr lang="en-US" sz="40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err="1">
                <a:cs typeface="Calibri"/>
              </a:rPr>
              <a:t>Erije</a:t>
            </a:r>
            <a:r>
              <a:rPr lang="en-US" sz="2000">
                <a:cs typeface="Calibri"/>
              </a:rPr>
              <a:t>, William, Izzy, Zach, and Ben</a:t>
            </a:r>
            <a:endParaRPr lang="en-US" sz="200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4DD03D7-2320-0EF0-F569-533D525B3A72}"/>
              </a:ext>
            </a:extLst>
          </p:cNvPr>
          <p:cNvSpPr txBox="1"/>
          <p:nvPr/>
        </p:nvSpPr>
        <p:spPr>
          <a:xfrm>
            <a:off x="9990756" y="6657945"/>
            <a:ext cx="220124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5DD626-D208-75D1-8BA3-F97020F62111}"/>
              </a:ext>
            </a:extLst>
          </p:cNvPr>
          <p:cNvSpPr txBox="1"/>
          <p:nvPr/>
        </p:nvSpPr>
        <p:spPr>
          <a:xfrm>
            <a:off x="284829" y="225622"/>
            <a:ext cx="84411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Conditions of Arkansas Veterans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"/>
    </mc:Choice>
    <mc:Fallback xmlns="">
      <p:transition spd="slow" advTm="15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5982E-A403-0DC2-4200-AC4C2C6F1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547815"/>
            <a:ext cx="5167185" cy="1680519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Substance Abuse</a:t>
            </a:r>
            <a:endParaRPr lang="en-US" sz="4000"/>
          </a:p>
        </p:txBody>
      </p:sp>
      <p:sp>
        <p:nvSpPr>
          <p:cNvPr id="18" name="Content Placeholder 7">
            <a:extLst>
              <a:ext uri="{FF2B5EF4-FFF2-40B4-BE49-F238E27FC236}">
                <a16:creationId xmlns:a16="http://schemas.microsoft.com/office/drawing/2014/main" id="{6E686E18-8BB0-941C-9F24-497582FDC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7583" y="339499"/>
            <a:ext cx="5173478" cy="2119079"/>
          </a:xfrm>
        </p:spPr>
        <p:txBody>
          <a:bodyPr anchor="ctr">
            <a:normAutofit/>
          </a:bodyPr>
          <a:lstStyle/>
          <a:p>
            <a:r>
              <a:rPr lang="en-US" sz="1600" dirty="0">
                <a:cs typeface="Calibri"/>
              </a:rPr>
              <a:t>This graph tells us the relationship between alcoholism and Veterans and Non-Veterans.</a:t>
            </a:r>
          </a:p>
          <a:p>
            <a:r>
              <a:rPr lang="en-US" sz="1600" dirty="0">
                <a:cs typeface="Calibri"/>
              </a:rPr>
              <a:t>More male veterans struggle with alcohol abuse than females</a:t>
            </a:r>
          </a:p>
          <a:p>
            <a:r>
              <a:rPr lang="en-US" sz="1600" dirty="0">
                <a:cs typeface="Calibri"/>
              </a:rPr>
              <a:t>The proportion of vets to non-vets with respect to unhealthy drinking is slightly higher than baseline</a:t>
            </a:r>
          </a:p>
        </p:txBody>
      </p:sp>
      <p:pic>
        <p:nvPicPr>
          <p:cNvPr id="6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D31D5A41-979F-F2DC-AD3F-681A160D99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89"/>
          <a:stretch/>
        </p:blipFill>
        <p:spPr>
          <a:xfrm>
            <a:off x="838198" y="2908299"/>
            <a:ext cx="5167185" cy="2964565"/>
          </a:xfrm>
          <a:prstGeom prst="rect">
            <a:avLst/>
          </a:prstGeom>
        </p:spPr>
      </p:pic>
      <p:pic>
        <p:nvPicPr>
          <p:cNvPr id="5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E513A58E-D7BD-4D43-889E-5DE90D18C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89"/>
          <a:stretch/>
        </p:blipFill>
        <p:spPr>
          <a:xfrm>
            <a:off x="6198394" y="2908299"/>
            <a:ext cx="5167185" cy="29645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4A6073-A29E-FE01-9BC2-2B532BF0630C}"/>
              </a:ext>
            </a:extLst>
          </p:cNvPr>
          <p:cNvSpPr txBox="1"/>
          <p:nvPr/>
        </p:nvSpPr>
        <p:spPr>
          <a:xfrm>
            <a:off x="1087561" y="2385079"/>
            <a:ext cx="4286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Unhealthy Alcohol Consumption vs. Veteran Status by Gender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D5C603-ABF6-3218-3D14-ED6AC8DFF9DC}"/>
              </a:ext>
            </a:extLst>
          </p:cNvPr>
          <p:cNvSpPr txBox="1"/>
          <p:nvPr/>
        </p:nvSpPr>
        <p:spPr>
          <a:xfrm>
            <a:off x="6461773" y="2402556"/>
            <a:ext cx="4286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Unhealthy Alcohol Consumption vs. Veteran Status by Race</a:t>
            </a:r>
          </a:p>
        </p:txBody>
      </p:sp>
    </p:spTree>
    <p:extLst>
      <p:ext uri="{BB962C8B-B14F-4D97-AF65-F5344CB8AC3E}">
        <p14:creationId xmlns:p14="http://schemas.microsoft.com/office/powerpoint/2010/main" val="2581674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19724-0C9E-81FF-494F-A95510782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Substance Abuse</a:t>
            </a: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230E9300-3976-C0E2-F121-F55F3624FC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36" y="1690687"/>
            <a:ext cx="5323035" cy="3285073"/>
          </a:xfrm>
          <a:prstGeom prst="rect">
            <a:avLst/>
          </a:prstGeom>
        </p:spPr>
      </p:pic>
      <p:pic>
        <p:nvPicPr>
          <p:cNvPr id="11" name="Content Placeholder 10" descr="Chart, bar chart&#10;&#10;Description automatically generated">
            <a:extLst>
              <a:ext uri="{FF2B5EF4-FFF2-40B4-BE49-F238E27FC236}">
                <a16:creationId xmlns:a16="http://schemas.microsoft.com/office/drawing/2014/main" id="{954B8CD4-F82E-B588-AD9A-94789B89D3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"/>
          <a:stretch/>
        </p:blipFill>
        <p:spPr>
          <a:xfrm>
            <a:off x="6541477" y="1687779"/>
            <a:ext cx="5276123" cy="3287981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6FF7749-A3C7-C87F-8AB9-8E3D74D811C4}"/>
              </a:ext>
            </a:extLst>
          </p:cNvPr>
          <p:cNvSpPr txBox="1"/>
          <p:nvPr/>
        </p:nvSpPr>
        <p:spPr>
          <a:xfrm>
            <a:off x="838200" y="4975760"/>
            <a:ext cx="9766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Alcoholism and Opioid Abuse predominantly affect men and veterans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Very small portion of entire population (between 5-6 out of 1100)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683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B64B5-0CD2-3A42-A42D-2C31A352C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Hypothesis Testing – Unemployment 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E4871047-E87B-1320-B4A3-2C17CBDB1F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470025"/>
            <a:ext cx="5257800" cy="3597275"/>
          </a:xfr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C479BE2B-431B-8EA8-DD95-4D6C9ADA30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28"/>
          <a:stretch/>
        </p:blipFill>
        <p:spPr>
          <a:xfrm>
            <a:off x="6519078" y="1543088"/>
            <a:ext cx="5672922" cy="35242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F2A248-7059-188C-B87D-92E334815454}"/>
              </a:ext>
            </a:extLst>
          </p:cNvPr>
          <p:cNvSpPr txBox="1"/>
          <p:nvPr/>
        </p:nvSpPr>
        <p:spPr>
          <a:xfrm>
            <a:off x="838199" y="5083175"/>
            <a:ext cx="48223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Significantly higher proportion of veterans are not in the work force compared to non-veterans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A5A7C9-579B-797F-09A2-890C476709CE}"/>
              </a:ext>
            </a:extLst>
          </p:cNvPr>
          <p:cNvSpPr txBox="1"/>
          <p:nvPr/>
        </p:nvSpPr>
        <p:spPr>
          <a:xfrm>
            <a:off x="6775450" y="5067300"/>
            <a:ext cx="3898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General unemployment proportion mirrors general population</a:t>
            </a:r>
          </a:p>
        </p:txBody>
      </p:sp>
    </p:spTree>
    <p:extLst>
      <p:ext uri="{BB962C8B-B14F-4D97-AF65-F5344CB8AC3E}">
        <p14:creationId xmlns:p14="http://schemas.microsoft.com/office/powerpoint/2010/main" val="186766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4AE1E-AFEF-F36F-9E84-831C519CF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89189-231E-A400-F367-4DE18EBBF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88975" cy="4351338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>
                <a:ea typeface="Calibri"/>
                <a:cs typeface="Calibri"/>
              </a:rPr>
              <a:t>Veterans are more susceptible to substance abuse and unemployment.</a:t>
            </a:r>
          </a:p>
          <a:p>
            <a:r>
              <a:rPr lang="en-US">
                <a:ea typeface="Calibri"/>
                <a:cs typeface="Calibri"/>
              </a:rPr>
              <a:t>Not many patients have PTSD (only one patient had it; was not a veteran</a:t>
            </a:r>
          </a:p>
          <a:p>
            <a:r>
              <a:rPr lang="en-US">
                <a:ea typeface="Calibri"/>
                <a:cs typeface="Calibri"/>
              </a:rPr>
              <a:t>Veterans have slightly longer mean lifespan (7 years on average)</a:t>
            </a:r>
          </a:p>
          <a:p>
            <a:r>
              <a:rPr lang="en-US">
                <a:ea typeface="Calibri"/>
                <a:cs typeface="Calibri"/>
              </a:rPr>
              <a:t>Veterans are not able to afford healthcare expenses because of lack of healthcare coverage and low income. </a:t>
            </a:r>
          </a:p>
          <a:p>
            <a:r>
              <a:rPr lang="en-US">
                <a:ea typeface="Calibri"/>
                <a:cs typeface="Calibri"/>
              </a:rPr>
              <a:t>As age increases, so does the amount of conditions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pic>
        <p:nvPicPr>
          <p:cNvPr id="4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76D0103A-0788-20B9-44B6-7D43F26143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9" t="1" r="23848" b="294"/>
          <a:stretch/>
        </p:blipFill>
        <p:spPr>
          <a:xfrm>
            <a:off x="6897274" y="1289361"/>
            <a:ext cx="4282855" cy="4164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0C126E-A382-D89C-F28C-ACC348658586}"/>
              </a:ext>
            </a:extLst>
          </p:cNvPr>
          <p:cNvSpPr txBox="1"/>
          <p:nvPr/>
        </p:nvSpPr>
        <p:spPr>
          <a:xfrm rot="16200000">
            <a:off x="4730557" y="2497544"/>
            <a:ext cx="3987858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/>
              <a:t>Number of Total Conditions</a:t>
            </a:r>
          </a:p>
        </p:txBody>
      </p:sp>
      <p:pic>
        <p:nvPicPr>
          <p:cNvPr id="6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0BB4A5F0-B7FD-AE34-51E7-67C8B0E901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377" t="37943" r="-503" b="38911"/>
          <a:stretch/>
        </p:blipFill>
        <p:spPr>
          <a:xfrm>
            <a:off x="7130728" y="5515414"/>
            <a:ext cx="1475465" cy="93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47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EAA6D-FBDA-7D59-0A83-AD466CFDD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4B209-71AF-E5A3-4190-4AA112161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Take more time looking at raw data to see all variables</a:t>
            </a:r>
          </a:p>
          <a:p>
            <a:pPr lvl="1"/>
            <a:r>
              <a:rPr lang="en-US"/>
              <a:t>Somehow we missed variable ‘served in armed forces’</a:t>
            </a:r>
          </a:p>
          <a:p>
            <a:r>
              <a:rPr lang="en-US"/>
              <a:t>R </a:t>
            </a:r>
            <a:r>
              <a:rPr lang="en-US" err="1"/>
              <a:t>DataCamps</a:t>
            </a:r>
            <a:endParaRPr lang="en-US"/>
          </a:p>
          <a:p>
            <a:r>
              <a:rPr lang="en-US"/>
              <a:t>Less procrastination</a:t>
            </a:r>
          </a:p>
          <a:p>
            <a:r>
              <a:rPr lang="en-US"/>
              <a:t>More in-person collaboration</a:t>
            </a:r>
          </a:p>
          <a:p>
            <a:r>
              <a:rPr lang="en-US"/>
              <a:t>Try to clean data in one program</a:t>
            </a:r>
          </a:p>
          <a:p>
            <a:r>
              <a:rPr lang="en-US"/>
              <a:t>More cohesive teamwork, clearer objectives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9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CE92B0-0717-0FF2-BD9E-99560FD4F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Hypothesis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0E1F8-3DF8-2169-364A-A50872C93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97" y="1593991"/>
            <a:ext cx="11895012" cy="487667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  </a:t>
            </a:r>
            <a:r>
              <a:rPr lang="en-US" sz="2400" dirty="0"/>
              <a:t>Veteran patient health differs from non-service member health in the following ways: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PTSD</a:t>
            </a:r>
          </a:p>
          <a:p>
            <a:pPr lvl="1"/>
            <a:r>
              <a:rPr lang="en-US" sz="1800" dirty="0"/>
              <a:t>Substance abuse (alcoholism, opioid addiction)</a:t>
            </a:r>
            <a:endParaRPr lang="en-US" sz="1800" dirty="0">
              <a:ea typeface="Calibri"/>
              <a:cs typeface="Calibri"/>
            </a:endParaRPr>
          </a:p>
          <a:p>
            <a:pPr lvl="1"/>
            <a:r>
              <a:rPr lang="en-US" sz="1800" dirty="0"/>
              <a:t>Lifespan</a:t>
            </a:r>
            <a:endParaRPr lang="en-US" sz="1800" dirty="0">
              <a:cs typeface="Calibri"/>
            </a:endParaRPr>
          </a:p>
          <a:p>
            <a:pPr lvl="1"/>
            <a:r>
              <a:rPr lang="en-US" sz="1800" dirty="0">
                <a:ea typeface="Calibri"/>
                <a:cs typeface="Calibri"/>
              </a:rPr>
              <a:t>Employment Status</a:t>
            </a:r>
          </a:p>
          <a:p>
            <a:pPr marL="457200" lvl="1" indent="0">
              <a:buNone/>
            </a:pPr>
            <a:endParaRPr lang="en-US" sz="1600" dirty="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E2ADCB-383E-7631-DD93-C8E6D4B4BE27}"/>
              </a:ext>
            </a:extLst>
          </p:cNvPr>
          <p:cNvSpPr txBox="1"/>
          <p:nvPr/>
        </p:nvSpPr>
        <p:spPr>
          <a:xfrm>
            <a:off x="633521" y="5520667"/>
            <a:ext cx="4298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Generated Population of 1000 Arkansans above age 18</a:t>
            </a:r>
          </a:p>
        </p:txBody>
      </p:sp>
    </p:spTree>
    <p:extLst>
      <p:ext uri="{BB962C8B-B14F-4D97-AF65-F5344CB8AC3E}">
        <p14:creationId xmlns:p14="http://schemas.microsoft.com/office/powerpoint/2010/main" val="2442168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21B3F3-7475-A158-A00D-F20CC258A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2420523"/>
            <a:ext cx="4724530" cy="1804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EDA and Visualizations: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50123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Graphic 29" descr="Bar chart">
            <a:extLst>
              <a:ext uri="{FF2B5EF4-FFF2-40B4-BE49-F238E27FC236}">
                <a16:creationId xmlns:a16="http://schemas.microsoft.com/office/drawing/2014/main" id="{AFACE8A1-8044-030B-C9BF-AD8C3A6700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26224" y="890115"/>
            <a:ext cx="5077769" cy="507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165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33"/>
    </mc:Choice>
    <mc:Fallback xmlns="">
      <p:transition spd="slow" advTm="43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80ACE4-E47E-B8CD-6BC9-80423A3F2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622361"/>
            <a:ext cx="2628900" cy="76323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rgbClr val="FFFFFF"/>
                </a:solidFill>
                <a:cs typeface="Calibri Light"/>
              </a:rPr>
              <a:t>Arkansas </a:t>
            </a:r>
            <a:endParaRPr lang="en-US"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56A3A4-B2B1-57C4-28C7-02289B82E8A1}"/>
              </a:ext>
            </a:extLst>
          </p:cNvPr>
          <p:cNvSpPr txBox="1"/>
          <p:nvPr/>
        </p:nvSpPr>
        <p:spPr>
          <a:xfrm>
            <a:off x="5226782" y="163956"/>
            <a:ext cx="41692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Patients in Arkansas per Gender and Race 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B7272-E97B-DA89-8832-92CCD8858409}"/>
              </a:ext>
            </a:extLst>
          </p:cNvPr>
          <p:cNvSpPr txBox="1"/>
          <p:nvPr/>
        </p:nvSpPr>
        <p:spPr>
          <a:xfrm>
            <a:off x="6357082" y="4568327"/>
            <a:ext cx="50156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>
                <a:ea typeface="+mn-lt"/>
                <a:cs typeface="+mn-lt"/>
              </a:rPr>
              <a:t>We see that the white population is larger than any other race in Arkansas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There are slightly more males than females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50342B-85D4-701B-6CDB-19EA9154C7AB}"/>
              </a:ext>
            </a:extLst>
          </p:cNvPr>
          <p:cNvSpPr txBox="1"/>
          <p:nvPr/>
        </p:nvSpPr>
        <p:spPr>
          <a:xfrm>
            <a:off x="533400" y="5313801"/>
            <a:ext cx="5562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Generated 1,000 patients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1,147 patient records generated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147 patients have data for death date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E39381-9445-48FF-FB1E-D6E9227697A8}"/>
              </a:ext>
            </a:extLst>
          </p:cNvPr>
          <p:cNvSpPr txBox="1"/>
          <p:nvPr/>
        </p:nvSpPr>
        <p:spPr>
          <a:xfrm>
            <a:off x="717422" y="2537002"/>
            <a:ext cx="3378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Mean veteran age 66, med 69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Mean non-vet age 45, med 43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Veterans tend to be older</a:t>
            </a:r>
          </a:p>
          <a:p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Mean veteran lifespan 69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Mean non-veteran lifespan 62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10" name="Picture 9" descr="Bar chart&#10;&#10;Description automatically generated">
            <a:extLst>
              <a:ext uri="{FF2B5EF4-FFF2-40B4-BE49-F238E27FC236}">
                <a16:creationId xmlns:a16="http://schemas.microsoft.com/office/drawing/2014/main" id="{7C08E5D4-0F59-4601-267F-A3BE561B40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1"/>
          <a:stretch/>
        </p:blipFill>
        <p:spPr>
          <a:xfrm>
            <a:off x="5797550" y="873211"/>
            <a:ext cx="5822950" cy="3537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084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54A4264D-D6D0-3791-6C1D-AF1D88CB9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12" y="902970"/>
            <a:ext cx="5602942" cy="3429000"/>
          </a:xfrm>
          <a:prstGeom prst="rect">
            <a:avLst/>
          </a:prstGeom>
        </p:spPr>
      </p:pic>
      <p:pic>
        <p:nvPicPr>
          <p:cNvPr id="8" name="Picture 7" descr="Chart, waterfall chart&#10;&#10;Description automatically generated">
            <a:extLst>
              <a:ext uri="{FF2B5EF4-FFF2-40B4-BE49-F238E27FC236}">
                <a16:creationId xmlns:a16="http://schemas.microsoft.com/office/drawing/2014/main" id="{D7C6187B-5728-263A-679E-14A5C01536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044" y="885253"/>
            <a:ext cx="5570856" cy="34467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595B40-4F76-CB4E-5028-D317C1E2A903}"/>
              </a:ext>
            </a:extLst>
          </p:cNvPr>
          <p:cNvSpPr txBox="1"/>
          <p:nvPr/>
        </p:nvSpPr>
        <p:spPr>
          <a:xfrm>
            <a:off x="839427" y="595193"/>
            <a:ext cx="49102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Number of Patients vs. Healthcare Expenses by Gender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39748D-786F-8777-F19C-89D86BF82BDD}"/>
              </a:ext>
            </a:extLst>
          </p:cNvPr>
          <p:cNvSpPr txBox="1"/>
          <p:nvPr/>
        </p:nvSpPr>
        <p:spPr>
          <a:xfrm>
            <a:off x="6556966" y="595193"/>
            <a:ext cx="4910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Number of Patients vs. Healthcare Coverage by Gender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C6310C-1D72-5C47-1FFC-9CDA4228F7FF}"/>
              </a:ext>
            </a:extLst>
          </p:cNvPr>
          <p:cNvSpPr txBox="1"/>
          <p:nvPr/>
        </p:nvSpPr>
        <p:spPr>
          <a:xfrm>
            <a:off x="839427" y="4331970"/>
            <a:ext cx="47722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There is little variance between sexes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Females can run a little higher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vast majority of expenses are below $250,000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Expenses above $2,000,000 are outliers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4DDA06-0250-EEB9-289B-9F8686C15F46}"/>
              </a:ext>
            </a:extLst>
          </p:cNvPr>
          <p:cNvSpPr txBox="1"/>
          <p:nvPr/>
        </p:nvSpPr>
        <p:spPr>
          <a:xfrm>
            <a:off x="6370658" y="4331970"/>
            <a:ext cx="49819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Calibri"/>
              </a:rPr>
              <a:t>Healthcare coverage tapers off around $3,000,000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Calibri"/>
              </a:rPr>
              <a:t>The healthcare coverage differs among sexes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cs typeface="Calibri"/>
              </a:rPr>
              <a:t>Females receive higher coverage than males</a:t>
            </a:r>
            <a:endParaRPr lang="en-US" sz="1800">
              <a:cs typeface="Calibri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4046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4" descr="Chart&#10;&#10;Description automatically generated">
            <a:extLst>
              <a:ext uri="{FF2B5EF4-FFF2-40B4-BE49-F238E27FC236}">
                <a16:creationId xmlns:a16="http://schemas.microsoft.com/office/drawing/2014/main" id="{0B5ED3A1-771E-AF90-5DCB-A5B71EE040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4484"/>
          <a:stretch/>
        </p:blipFill>
        <p:spPr>
          <a:xfrm>
            <a:off x="655578" y="773020"/>
            <a:ext cx="5294716" cy="180318"/>
          </a:xfrm>
          <a:prstGeom prst="rect">
            <a:avLst/>
          </a:prstGeom>
        </p:spPr>
      </p:pic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3CA96FF6-1318-6502-2579-E9AA6A1552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12" y="953338"/>
            <a:ext cx="5602946" cy="3469641"/>
          </a:xfrm>
          <a:prstGeom prst="rect">
            <a:avLst/>
          </a:prstGeom>
        </p:spPr>
      </p:pic>
      <p:pic>
        <p:nvPicPr>
          <p:cNvPr id="16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6B9EA177-A902-49F3-9061-99C14884EC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4637" y="724915"/>
            <a:ext cx="5578257" cy="347424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050F0B7-7979-3F94-5B31-4612261428C8}"/>
              </a:ext>
            </a:extLst>
          </p:cNvPr>
          <p:cNvSpPr txBox="1"/>
          <p:nvPr/>
        </p:nvSpPr>
        <p:spPr>
          <a:xfrm>
            <a:off x="655579" y="4422979"/>
            <a:ext cx="4855874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Most Arkansans make less than $100,000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Average income $57,526.36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Calibri"/>
              </a:rPr>
              <a:t>Median income $37,639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Patients who’s income exceeds 200,000 may be considered outlier data </a:t>
            </a:r>
            <a:endParaRPr lang="en-US">
              <a:cs typeface="Calibr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2F9AD7-CF76-5161-4666-5D923BBEFCD6}"/>
              </a:ext>
            </a:extLst>
          </p:cNvPr>
          <p:cNvSpPr txBox="1"/>
          <p:nvPr/>
        </p:nvSpPr>
        <p:spPr>
          <a:xfrm>
            <a:off x="6526060" y="4199164"/>
            <a:ext cx="4722313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Calibri"/>
              </a:rPr>
              <a:t>Right skewed distribution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Calibri"/>
              </a:rPr>
              <a:t>Mean closer to 0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Calibri"/>
              </a:rPr>
              <a:t>Most of healthcare expenses are covered </a:t>
            </a:r>
          </a:p>
        </p:txBody>
      </p:sp>
    </p:spTree>
    <p:extLst>
      <p:ext uri="{BB962C8B-B14F-4D97-AF65-F5344CB8AC3E}">
        <p14:creationId xmlns:p14="http://schemas.microsoft.com/office/powerpoint/2010/main" val="3671526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1EB6181-FCEF-55D9-B4B5-6C1A83FCED35}"/>
              </a:ext>
            </a:extLst>
          </p:cNvPr>
          <p:cNvSpPr txBox="1"/>
          <p:nvPr/>
        </p:nvSpPr>
        <p:spPr>
          <a:xfrm>
            <a:off x="1268015" y="964406"/>
            <a:ext cx="732710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Calibri"/>
              </a:rPr>
              <a:t>Analysis of Healthcare affordability for veteran patients in Arkansas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787679-43C0-A2A2-BA41-64292656C27C}"/>
              </a:ext>
            </a:extLst>
          </p:cNvPr>
          <p:cNvSpPr txBox="1"/>
          <p:nvPr/>
        </p:nvSpPr>
        <p:spPr>
          <a:xfrm>
            <a:off x="584636" y="5255172"/>
            <a:ext cx="525254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Negative slope 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The more expensive the health expenses are the less healthcare coverage is provided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9F8C0C-7DB0-E6DA-67F0-BDC56A97FFA6}"/>
              </a:ext>
            </a:extLst>
          </p:cNvPr>
          <p:cNvSpPr txBox="1"/>
          <p:nvPr/>
        </p:nvSpPr>
        <p:spPr>
          <a:xfrm>
            <a:off x="6555826" y="5255172"/>
            <a:ext cx="491095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,Sans-Serif"/>
              <a:buChar char="-"/>
            </a:pPr>
            <a:r>
              <a:rPr lang="en-US">
                <a:ea typeface="+mn-lt"/>
                <a:cs typeface="+mn-lt"/>
              </a:rPr>
              <a:t>Negative slope 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Veterans income seems to not be able to cover healthcare expenses</a:t>
            </a:r>
          </a:p>
        </p:txBody>
      </p:sp>
      <p:pic>
        <p:nvPicPr>
          <p:cNvPr id="8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B7749BB0-2011-28A3-3A02-B60903221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93" y="2022091"/>
            <a:ext cx="5016061" cy="2459094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54464D86-C97D-5240-85F2-E2C68C023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7432" y="2009486"/>
            <a:ext cx="5457823" cy="263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596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ECD2E2-39DD-7B24-73B8-71398FA6F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Top 10 conditions of patients in Arkansas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E8B1132-A177-1E17-0658-F596BF3F8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405" y="2427541"/>
            <a:ext cx="9994091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74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3AB63-B8A9-84DE-76D6-B766352B9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375"/>
            <a:ext cx="10515600" cy="1325563"/>
          </a:xfrm>
        </p:spPr>
        <p:txBody>
          <a:bodyPr/>
          <a:lstStyle/>
          <a:p>
            <a:r>
              <a:rPr lang="en-US"/>
              <a:t>Hypothesis Testing – Substance Abuse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5F9FBA76-7C27-CC48-D110-EE3E65E29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1" y="1342797"/>
            <a:ext cx="5689600" cy="3495040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EA9D8489-2C5F-E91B-61C9-C0B83B7F6F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52"/>
          <a:stretch/>
        </p:blipFill>
        <p:spPr>
          <a:xfrm>
            <a:off x="5993553" y="1311067"/>
            <a:ext cx="5605411" cy="352677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2B8CCA-0F78-8EE6-6A94-93F056561546}"/>
              </a:ext>
            </a:extLst>
          </p:cNvPr>
          <p:cNvCxnSpPr>
            <a:cxnSpLocks/>
          </p:cNvCxnSpPr>
          <p:nvPr/>
        </p:nvCxnSpPr>
        <p:spPr>
          <a:xfrm>
            <a:off x="1130598" y="1707563"/>
            <a:ext cx="738401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9BD3C8-579F-0F00-5C59-40BDAA584CC0}"/>
              </a:ext>
            </a:extLst>
          </p:cNvPr>
          <p:cNvCxnSpPr>
            <a:cxnSpLocks/>
          </p:cNvCxnSpPr>
          <p:nvPr/>
        </p:nvCxnSpPr>
        <p:spPr>
          <a:xfrm>
            <a:off x="1130598" y="3360433"/>
            <a:ext cx="946200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91190FD-BEBB-3B87-2259-CEA2BA349352}"/>
              </a:ext>
            </a:extLst>
          </p:cNvPr>
          <p:cNvSpPr txBox="1"/>
          <p:nvPr/>
        </p:nvSpPr>
        <p:spPr>
          <a:xfrm>
            <a:off x="11006050" y="3360433"/>
            <a:ext cx="1185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Miniscule gap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83CD517-C755-087A-535D-74B0100367D8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10628415" y="3441267"/>
            <a:ext cx="377635" cy="2423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069E669-1DDA-228B-E0D0-B32C9118DF24}"/>
              </a:ext>
            </a:extLst>
          </p:cNvPr>
          <p:cNvSpPr txBox="1"/>
          <p:nvPr/>
        </p:nvSpPr>
        <p:spPr>
          <a:xfrm>
            <a:off x="838200" y="5048929"/>
            <a:ext cx="7048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Difference between proportions is marginal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Proportion of overdoses is representative of entire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women seem to overdose than men (marginal amount)</a:t>
            </a:r>
          </a:p>
        </p:txBody>
      </p:sp>
    </p:spTree>
    <p:extLst>
      <p:ext uri="{BB962C8B-B14F-4D97-AF65-F5344CB8AC3E}">
        <p14:creationId xmlns:p14="http://schemas.microsoft.com/office/powerpoint/2010/main" val="273275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533</Words>
  <Application>Microsoft Macintosh PowerPoint</Application>
  <PresentationFormat>Widescreen</PresentationFormat>
  <Paragraphs>83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Angsana New</vt:lpstr>
      <vt:lpstr>Arial</vt:lpstr>
      <vt:lpstr>Calibri</vt:lpstr>
      <vt:lpstr>Calibri Light</vt:lpstr>
      <vt:lpstr>Calibri,Sans-Serif</vt:lpstr>
      <vt:lpstr>Tw Cen MT</vt:lpstr>
      <vt:lpstr>office theme</vt:lpstr>
      <vt:lpstr>Team 7 </vt:lpstr>
      <vt:lpstr>Hypothesis</vt:lpstr>
      <vt:lpstr>EDA and Visualizations:</vt:lpstr>
      <vt:lpstr>Arkansas </vt:lpstr>
      <vt:lpstr>PowerPoint Presentation</vt:lpstr>
      <vt:lpstr>PowerPoint Presentation</vt:lpstr>
      <vt:lpstr>PowerPoint Presentation</vt:lpstr>
      <vt:lpstr>Top 10 conditions of patients in Arkansas</vt:lpstr>
      <vt:lpstr>Hypothesis Testing – Substance Abuse</vt:lpstr>
      <vt:lpstr>Substance Abuse</vt:lpstr>
      <vt:lpstr>Substance Abuse</vt:lpstr>
      <vt:lpstr>Hypothesis Testing – Unemployment 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William Donnell-Lonon</cp:lastModifiedBy>
  <cp:revision>1</cp:revision>
  <dcterms:created xsi:type="dcterms:W3CDTF">2023-02-24T17:09:03Z</dcterms:created>
  <dcterms:modified xsi:type="dcterms:W3CDTF">2023-03-13T00:53:51Z</dcterms:modified>
</cp:coreProperties>
</file>